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5" d="100"/>
          <a:sy n="55" d="100"/>
        </p:scale>
        <p:origin x="-151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B84B9DDE-0936-6D47-817F-663329D69D56}" type="datetimeFigureOut">
              <a:rPr lang="en-US" smtClean="0"/>
              <a:t>5/11/15</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20B3DEB-0325-A344-8CD3-712FBBBD390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B84B9DDE-0936-6D47-817F-663329D69D56}" type="datetimeFigureOut">
              <a:rPr lang="en-US" smtClean="0"/>
              <a:t>5/11/15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0B3DEB-0325-A344-8CD3-712FBBBD390A}"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84B9DDE-0936-6D47-817F-663329D69D56}" type="datetimeFigureOut">
              <a:rPr lang="en-US" smtClean="0"/>
              <a:t>5/11/15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0B3DEB-0325-A344-8CD3-712FBBBD390A}"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84B9DDE-0936-6D47-817F-663329D69D56}" type="datetimeFigureOut">
              <a:rPr lang="en-US" smtClean="0"/>
              <a:t>5/11/15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0B3DEB-0325-A344-8CD3-712FBBBD390A}"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4B9DDE-0936-6D47-817F-663329D69D56}" type="datetimeFigureOut">
              <a:rPr lang="en-US" smtClean="0"/>
              <a:t>5/11/15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0B3DEB-0325-A344-8CD3-712FBBBD390A}"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4B9DDE-0936-6D47-817F-663329D69D56}" type="datetimeFigureOut">
              <a:rPr lang="en-US" smtClean="0"/>
              <a:t>5/11/15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0B3DEB-0325-A344-8CD3-712FBBBD390A}"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4B9DDE-0936-6D47-817F-663329D69D56}" type="datetimeFigureOut">
              <a:rPr lang="en-US" smtClean="0"/>
              <a:t>5/11/15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0B3DEB-0325-A344-8CD3-712FBBBD390A}"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4B9DDE-0936-6D47-817F-663329D69D56}" type="datetimeFigureOut">
              <a:rPr lang="en-US" smtClean="0"/>
              <a:t>5/11/15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0B3DEB-0325-A344-8CD3-712FBBBD390A}"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4B9DDE-0936-6D47-817F-663329D69D56}" type="datetimeFigureOut">
              <a:rPr lang="en-US" smtClean="0"/>
              <a:t>5/11/15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0B3DEB-0325-A344-8CD3-712FBBBD390A}"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4B9DDE-0936-6D47-817F-663329D69D56}" type="datetimeFigureOut">
              <a:rPr lang="en-US" smtClean="0"/>
              <a:t>5/11/15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0B3DEB-0325-A344-8CD3-712FBBBD390A}"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84B9DDE-0936-6D47-817F-663329D69D56}" type="datetimeFigureOut">
              <a:rPr lang="en-US" smtClean="0"/>
              <a:t>5/11/15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B3DEB-0325-A344-8CD3-712FBBBD390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84B9DDE-0936-6D47-817F-663329D69D56}" type="datetimeFigureOut">
              <a:rPr lang="en-US" smtClean="0"/>
              <a:t>5/11/15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B3DEB-0325-A344-8CD3-712FBBBD390A}"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84B9DDE-0936-6D47-817F-663329D69D56}" type="datetimeFigureOut">
              <a:rPr lang="en-US" smtClean="0"/>
              <a:t>5/11/15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B3DEB-0325-A344-8CD3-712FBBBD390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B84B9DDE-0936-6D47-817F-663329D69D56}" type="datetimeFigureOut">
              <a:rPr lang="en-US" smtClean="0"/>
              <a:t>5/11/15</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20B3DEB-0325-A344-8CD3-712FBBBD390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B84B9DDE-0936-6D47-817F-663329D69D56}" type="datetimeFigureOut">
              <a:rPr lang="en-US" smtClean="0"/>
              <a:t>5/11/15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B3DEB-0325-A344-8CD3-712FBBBD390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4B9DDE-0936-6D47-817F-663329D69D56}" type="datetimeFigureOut">
              <a:rPr lang="en-US" smtClean="0"/>
              <a:t>5/11/15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B3DEB-0325-A344-8CD3-712FBBBD390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4B9DDE-0936-6D47-817F-663329D69D56}" type="datetimeFigureOut">
              <a:rPr lang="en-US" smtClean="0"/>
              <a:t>5/11/15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0B3DEB-0325-A344-8CD3-712FBBBD390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84B9DDE-0936-6D47-817F-663329D69D56}" type="datetimeFigureOut">
              <a:rPr lang="en-US" smtClean="0"/>
              <a:t>5/11/15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0B3DEB-0325-A344-8CD3-712FBBBD390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84B9DDE-0936-6D47-817F-663329D69D56}" type="datetimeFigureOut">
              <a:rPr lang="en-US" smtClean="0"/>
              <a:t>5/11/15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0B3DEB-0325-A344-8CD3-712FBBBD390A}"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84B9DDE-0936-6D47-817F-663329D69D56}" type="datetimeFigureOut">
              <a:rPr lang="en-US" smtClean="0"/>
              <a:t>5/11/15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0B3DEB-0325-A344-8CD3-712FBBBD390A}"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B84B9DDE-0936-6D47-817F-663329D69D56}" type="datetimeFigureOut">
              <a:rPr lang="en-US" smtClean="0"/>
              <a:t>5/11/15</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20B3DEB-0325-A344-8CD3-712FBBBD390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Origins of the Cold War</a:t>
            </a:r>
            <a:endParaRPr lang="en-US" b="1" dirty="0"/>
          </a:p>
        </p:txBody>
      </p:sp>
      <p:sp>
        <p:nvSpPr>
          <p:cNvPr id="3" name="Subtitle 2"/>
          <p:cNvSpPr>
            <a:spLocks noGrp="1"/>
          </p:cNvSpPr>
          <p:nvPr>
            <p:ph type="subTitle" idx="1"/>
          </p:nvPr>
        </p:nvSpPr>
        <p:spPr>
          <a:xfrm>
            <a:off x="2209800" y="5181852"/>
            <a:ext cx="6477000" cy="1174088"/>
          </a:xfrm>
        </p:spPr>
        <p:txBody>
          <a:bodyPr>
            <a:normAutofit/>
          </a:bodyPr>
          <a:lstStyle/>
          <a:p>
            <a:r>
              <a:rPr lang="en-US" sz="3600" dirty="0" smtClean="0"/>
              <a:t>1945-46</a:t>
            </a:r>
            <a:endParaRPr lang="en-US" sz="3600" dirty="0"/>
          </a:p>
        </p:txBody>
      </p:sp>
    </p:spTree>
    <p:extLst>
      <p:ext uri="{BB962C8B-B14F-4D97-AF65-F5344CB8AC3E}">
        <p14:creationId xmlns:p14="http://schemas.microsoft.com/office/powerpoint/2010/main" val="49284418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WWII</a:t>
            </a:r>
            <a:endParaRPr lang="en-US" dirty="0"/>
          </a:p>
        </p:txBody>
      </p:sp>
      <p:sp>
        <p:nvSpPr>
          <p:cNvPr id="3" name="Content Placeholder 2"/>
          <p:cNvSpPr>
            <a:spLocks noGrp="1"/>
          </p:cNvSpPr>
          <p:nvPr>
            <p:ph idx="1"/>
          </p:nvPr>
        </p:nvSpPr>
        <p:spPr>
          <a:xfrm>
            <a:off x="0" y="1604150"/>
            <a:ext cx="9318384" cy="5014591"/>
          </a:xfrm>
        </p:spPr>
        <p:txBody>
          <a:bodyPr/>
          <a:lstStyle/>
          <a:p>
            <a:pPr marL="0" indent="0">
              <a:buNone/>
            </a:pPr>
            <a:r>
              <a:rPr lang="en-US" sz="2600" b="1" dirty="0" smtClean="0"/>
              <a:t>Russia: totalitarian socialism </a:t>
            </a:r>
            <a:r>
              <a:rPr lang="en-US" sz="2600" dirty="0" smtClean="0"/>
              <a:t>v. </a:t>
            </a:r>
            <a:r>
              <a:rPr lang="en-US" sz="2600" b="1" dirty="0" smtClean="0"/>
              <a:t>United States: democratic capitalism </a:t>
            </a:r>
          </a:p>
          <a:p>
            <a:pPr>
              <a:buFont typeface="Arial"/>
              <a:buChar char="•"/>
            </a:pPr>
            <a:r>
              <a:rPr lang="en-US" dirty="0" smtClean="0"/>
              <a:t>Clearly emerging as world “superpowers” </a:t>
            </a:r>
            <a:r>
              <a:rPr lang="en-US" u="sng" dirty="0" smtClean="0"/>
              <a:t>but</a:t>
            </a:r>
            <a:r>
              <a:rPr lang="en-US" dirty="0" smtClean="0"/>
              <a:t> with conflicting visions of what the postwar world should look like</a:t>
            </a:r>
          </a:p>
          <a:p>
            <a:pPr>
              <a:buFont typeface="Arial"/>
              <a:buChar char="•"/>
            </a:pPr>
            <a:r>
              <a:rPr lang="en-US" dirty="0" smtClean="0"/>
              <a:t>Two major issues in 1945-46:</a:t>
            </a:r>
          </a:p>
          <a:p>
            <a:pPr lvl="1">
              <a:buAutoNum type="arabicParenR"/>
            </a:pPr>
            <a:r>
              <a:rPr lang="en-US" dirty="0" smtClean="0"/>
              <a:t>Future of Germany</a:t>
            </a:r>
          </a:p>
          <a:p>
            <a:pPr lvl="1">
              <a:buAutoNum type="arabicParenR"/>
            </a:pPr>
            <a:r>
              <a:rPr lang="en-US" dirty="0" smtClean="0"/>
              <a:t>Future of Eastern </a:t>
            </a:r>
            <a:r>
              <a:rPr lang="en-US" dirty="0" smtClean="0"/>
              <a:t>Europe</a:t>
            </a:r>
            <a:endParaRPr lang="en-US" dirty="0" smtClean="0"/>
          </a:p>
        </p:txBody>
      </p:sp>
    </p:spTree>
    <p:extLst>
      <p:ext uri="{BB962C8B-B14F-4D97-AF65-F5344CB8AC3E}">
        <p14:creationId xmlns:p14="http://schemas.microsoft.com/office/powerpoint/2010/main" val="33982830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5777"/>
            <a:ext cx="7313613" cy="1574142"/>
          </a:xfrm>
        </p:spPr>
        <p:txBody>
          <a:bodyPr/>
          <a:lstStyle/>
          <a:p>
            <a:r>
              <a:rPr lang="en-US" dirty="0" smtClean="0"/>
              <a:t>Yalta and Potsdam Conferences of 1945</a:t>
            </a:r>
            <a:endParaRPr lang="en-US" dirty="0"/>
          </a:p>
        </p:txBody>
      </p:sp>
      <p:pic>
        <p:nvPicPr>
          <p:cNvPr id="7" name="Content Placeholder 6"/>
          <p:cNvPicPr>
            <a:picLocks noGrp="1" noChangeAspect="1"/>
          </p:cNvPicPr>
          <p:nvPr>
            <p:ph idx="1"/>
          </p:nvPr>
        </p:nvPicPr>
        <p:blipFill rotWithShape="1">
          <a:blip r:embed="rId2"/>
          <a:srcRect l="15" r="722"/>
          <a:stretch/>
        </p:blipFill>
        <p:spPr>
          <a:xfrm>
            <a:off x="1" y="2569027"/>
            <a:ext cx="5204702" cy="3895426"/>
          </a:xfrm>
        </p:spPr>
      </p:pic>
      <p:pic>
        <p:nvPicPr>
          <p:cNvPr id="8" name="Picture 7"/>
          <p:cNvPicPr>
            <a:picLocks noChangeAspect="1"/>
          </p:cNvPicPr>
          <p:nvPr/>
        </p:nvPicPr>
        <p:blipFill>
          <a:blip r:embed="rId3"/>
          <a:stretch>
            <a:fillRect/>
          </a:stretch>
        </p:blipFill>
        <p:spPr>
          <a:xfrm>
            <a:off x="4990075" y="1609919"/>
            <a:ext cx="4191179" cy="5248081"/>
          </a:xfrm>
          <a:prstGeom prst="rect">
            <a:avLst/>
          </a:prstGeom>
        </p:spPr>
      </p:pic>
    </p:spTree>
    <p:extLst>
      <p:ext uri="{BB962C8B-B14F-4D97-AF65-F5344CB8AC3E}">
        <p14:creationId xmlns:p14="http://schemas.microsoft.com/office/powerpoint/2010/main" val="156449250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8634" r="9608"/>
          <a:stretch/>
        </p:blipFill>
        <p:spPr>
          <a:xfrm>
            <a:off x="0" y="2801938"/>
            <a:ext cx="4145184" cy="4056062"/>
          </a:xfrm>
        </p:spPr>
      </p:pic>
      <p:sp>
        <p:nvSpPr>
          <p:cNvPr id="6" name="TextBox 5"/>
          <p:cNvSpPr txBox="1"/>
          <p:nvPr/>
        </p:nvSpPr>
        <p:spPr>
          <a:xfrm>
            <a:off x="0" y="288479"/>
            <a:ext cx="3684428" cy="2246769"/>
          </a:xfrm>
          <a:prstGeom prst="rect">
            <a:avLst/>
          </a:prstGeom>
          <a:noFill/>
        </p:spPr>
        <p:txBody>
          <a:bodyPr wrap="square" rtlCol="0">
            <a:spAutoFit/>
          </a:bodyPr>
          <a:lstStyle/>
          <a:p>
            <a:pPr algn="ctr"/>
            <a:r>
              <a:rPr lang="en-US" sz="2800" b="1" dirty="0" smtClean="0"/>
              <a:t>Yalta Conference (February 1945)</a:t>
            </a:r>
          </a:p>
          <a:p>
            <a:r>
              <a:rPr lang="en-US" sz="2800" dirty="0" smtClean="0"/>
              <a:t>Winston Churchill, Franklin D. Roosevelt, Joseph Stalin </a:t>
            </a:r>
            <a:endParaRPr lang="en-US" sz="2800" dirty="0"/>
          </a:p>
        </p:txBody>
      </p:sp>
      <p:sp>
        <p:nvSpPr>
          <p:cNvPr id="7" name="Down Arrow 6"/>
          <p:cNvSpPr/>
          <p:nvPr/>
        </p:nvSpPr>
        <p:spPr>
          <a:xfrm>
            <a:off x="1993380" y="2110842"/>
            <a:ext cx="1100823" cy="69109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4413467" y="4578319"/>
            <a:ext cx="3451916" cy="2246769"/>
          </a:xfrm>
          <a:prstGeom prst="rect">
            <a:avLst/>
          </a:prstGeom>
          <a:noFill/>
        </p:spPr>
        <p:txBody>
          <a:bodyPr wrap="square" rtlCol="0">
            <a:spAutoFit/>
          </a:bodyPr>
          <a:lstStyle/>
          <a:p>
            <a:pPr algn="ctr"/>
            <a:r>
              <a:rPr lang="en-US" sz="2800" b="1" dirty="0" smtClean="0"/>
              <a:t>Potsdam Conference (July-August 1945)</a:t>
            </a:r>
            <a:endParaRPr lang="en-US" sz="2800" b="1" dirty="0"/>
          </a:p>
          <a:p>
            <a:r>
              <a:rPr lang="en-US" sz="2800" dirty="0" smtClean="0"/>
              <a:t>Winston Churchill, Harry S. Truman, Joseph Stalin </a:t>
            </a:r>
          </a:p>
        </p:txBody>
      </p:sp>
      <p:pic>
        <p:nvPicPr>
          <p:cNvPr id="9" name="Picture 8"/>
          <p:cNvPicPr>
            <a:picLocks noChangeAspect="1"/>
          </p:cNvPicPr>
          <p:nvPr/>
        </p:nvPicPr>
        <p:blipFill>
          <a:blip r:embed="rId3"/>
          <a:stretch>
            <a:fillRect/>
          </a:stretch>
        </p:blipFill>
        <p:spPr>
          <a:xfrm>
            <a:off x="4618950" y="0"/>
            <a:ext cx="4525050" cy="4625607"/>
          </a:xfrm>
          <a:prstGeom prst="rect">
            <a:avLst/>
          </a:prstGeom>
        </p:spPr>
      </p:pic>
      <p:sp>
        <p:nvSpPr>
          <p:cNvPr id="10" name="Up Arrow 9"/>
          <p:cNvSpPr/>
          <p:nvPr/>
        </p:nvSpPr>
        <p:spPr>
          <a:xfrm>
            <a:off x="7543442" y="5312881"/>
            <a:ext cx="1131062" cy="912313"/>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170786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Conferences led to agreements on several topics including the fate of: postwar Germany and Eastern Europe </a:t>
            </a:r>
          </a:p>
          <a:p>
            <a:r>
              <a:rPr lang="en-US" dirty="0" smtClean="0"/>
              <a:t>Yalta: “Declaration of Liberated Europe” in which they pledged to </a:t>
            </a:r>
            <a:r>
              <a:rPr lang="en-US" b="1" dirty="0" smtClean="0"/>
              <a:t>“form interim governmental authorities broadly representative of all democratic elements in the population and pledged to the earliest possible establishment through free elections of Governments responsive to the will of the people” </a:t>
            </a:r>
            <a:endParaRPr lang="en-US" b="1" dirty="0"/>
          </a:p>
        </p:txBody>
      </p:sp>
    </p:spTree>
    <p:extLst>
      <p:ext uri="{BB962C8B-B14F-4D97-AF65-F5344CB8AC3E}">
        <p14:creationId xmlns:p14="http://schemas.microsoft.com/office/powerpoint/2010/main" val="37828018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9057"/>
            <a:ext cx="7313613" cy="868362"/>
          </a:xfrm>
        </p:spPr>
        <p:txBody>
          <a:bodyPr/>
          <a:lstStyle/>
          <a:p>
            <a:r>
              <a:rPr lang="en-US" dirty="0" smtClean="0"/>
              <a:t>After the Conferences…</a:t>
            </a:r>
            <a:endParaRPr lang="en-US" dirty="0"/>
          </a:p>
        </p:txBody>
      </p:sp>
      <p:sp>
        <p:nvSpPr>
          <p:cNvPr id="3" name="Content Placeholder 2"/>
          <p:cNvSpPr>
            <a:spLocks noGrp="1"/>
          </p:cNvSpPr>
          <p:nvPr>
            <p:ph idx="1"/>
          </p:nvPr>
        </p:nvSpPr>
        <p:spPr>
          <a:xfrm>
            <a:off x="914400" y="1371601"/>
            <a:ext cx="7313613" cy="5291200"/>
          </a:xfrm>
        </p:spPr>
        <p:txBody>
          <a:bodyPr>
            <a:normAutofit/>
          </a:bodyPr>
          <a:lstStyle/>
          <a:p>
            <a:r>
              <a:rPr lang="en-US" dirty="0" smtClean="0"/>
              <a:t>Within months, policy makers in the Truman administration believed Stalin was not living up to his side of the agreements</a:t>
            </a:r>
          </a:p>
          <a:p>
            <a:r>
              <a:rPr lang="en-US" dirty="0" smtClean="0"/>
              <a:t>Russia appeared to form series of puppet states in Eastern Europe </a:t>
            </a:r>
          </a:p>
          <a:p>
            <a:r>
              <a:rPr lang="en-US" dirty="0" smtClean="0"/>
              <a:t>Soviets argued: for their security, they must have “friendly” regimes along their border and that Western-style democratic elections would not produce pro-Soviet governments</a:t>
            </a:r>
          </a:p>
          <a:p>
            <a:r>
              <a:rPr lang="en-US" dirty="0" smtClean="0"/>
              <a:t>Truman argued: Soviets betrayed everything the Allies had fought for against the Axis</a:t>
            </a:r>
          </a:p>
          <a:p>
            <a:endParaRPr lang="en-US" dirty="0"/>
          </a:p>
        </p:txBody>
      </p:sp>
    </p:spTree>
    <p:extLst>
      <p:ext uri="{BB962C8B-B14F-4D97-AF65-F5344CB8AC3E}">
        <p14:creationId xmlns:p14="http://schemas.microsoft.com/office/powerpoint/2010/main" val="40385661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 1946…</a:t>
            </a:r>
            <a:endParaRPr lang="en-US" dirty="0"/>
          </a:p>
        </p:txBody>
      </p:sp>
      <p:sp>
        <p:nvSpPr>
          <p:cNvPr id="3" name="Content Placeholder 2"/>
          <p:cNvSpPr>
            <a:spLocks noGrp="1"/>
          </p:cNvSpPr>
          <p:nvPr>
            <p:ph idx="1"/>
          </p:nvPr>
        </p:nvSpPr>
        <p:spPr/>
        <p:txBody>
          <a:bodyPr/>
          <a:lstStyle/>
          <a:p>
            <a:pPr marL="0" indent="0">
              <a:buNone/>
            </a:pPr>
            <a:r>
              <a:rPr lang="en-US" dirty="0" smtClean="0"/>
              <a:t>What should the United States policy be towards the Soviet Union?</a:t>
            </a:r>
          </a:p>
          <a:p>
            <a:pPr>
              <a:buFont typeface="Wingdings" charset="2"/>
              <a:buChar char="u"/>
            </a:pPr>
            <a:r>
              <a:rPr lang="en-US" dirty="0" smtClean="0"/>
              <a:t>Some argued tolerating Soviet dominance over Eastern Europe.</a:t>
            </a:r>
          </a:p>
          <a:p>
            <a:pPr>
              <a:buFont typeface="Wingdings" charset="2"/>
              <a:buChar char="u"/>
            </a:pPr>
            <a:r>
              <a:rPr lang="en-US" dirty="0" smtClean="0"/>
              <a:t>Some argued a stronger approach: we must face the Soviet Union with firmness and, if necessary, military force.</a:t>
            </a:r>
            <a:endParaRPr lang="en-US" dirty="0"/>
          </a:p>
        </p:txBody>
      </p:sp>
    </p:spTree>
    <p:extLst>
      <p:ext uri="{BB962C8B-B14F-4D97-AF65-F5344CB8AC3E}">
        <p14:creationId xmlns:p14="http://schemas.microsoft.com/office/powerpoint/2010/main" val="2308009181"/>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1222</TotalTime>
  <Words>286</Words>
  <Application>Microsoft Macintosh PowerPoint</Application>
  <PresentationFormat>On-screen Show (4:3)</PresentationFormat>
  <Paragraphs>24</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Inkwell</vt:lpstr>
      <vt:lpstr>Origins of the Cold War</vt:lpstr>
      <vt:lpstr>Post WWII</vt:lpstr>
      <vt:lpstr>Yalta and Potsdam Conferences of 1945</vt:lpstr>
      <vt:lpstr>PowerPoint Presentation</vt:lpstr>
      <vt:lpstr>PowerPoint Presentation</vt:lpstr>
      <vt:lpstr>After the Conferences…</vt:lpstr>
      <vt:lpstr>By 1946…</vt:lpstr>
    </vt:vector>
  </TitlesOfParts>
  <Company>Bend-La Pine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BLS User</dc:creator>
  <cp:lastModifiedBy>BLS User</cp:lastModifiedBy>
  <cp:revision>9</cp:revision>
  <dcterms:created xsi:type="dcterms:W3CDTF">2014-04-20T21:12:14Z</dcterms:created>
  <dcterms:modified xsi:type="dcterms:W3CDTF">2015-05-11T22:34:47Z</dcterms:modified>
</cp:coreProperties>
</file>