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DC06FE2-1C95-2E4C-9689-9A6B48970C22}" type="datetimeFigureOut">
              <a:rPr lang="en-US" smtClean="0"/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0FFA5D6-EC2A-FF40-95A6-D0CF8E684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6FE2-1C95-2E4C-9689-9A6B48970C22}" type="datetimeFigureOut">
              <a:rPr lang="en-US" smtClean="0"/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5D6-EC2A-FF40-95A6-D0CF8E684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6FE2-1C95-2E4C-9689-9A6B48970C22}" type="datetimeFigureOut">
              <a:rPr lang="en-US" smtClean="0"/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5D6-EC2A-FF40-95A6-D0CF8E684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6FE2-1C95-2E4C-9689-9A6B48970C22}" type="datetimeFigureOut">
              <a:rPr lang="en-US" smtClean="0"/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5D6-EC2A-FF40-95A6-D0CF8E684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6FE2-1C95-2E4C-9689-9A6B48970C22}" type="datetimeFigureOut">
              <a:rPr lang="en-US" smtClean="0"/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5D6-EC2A-FF40-95A6-D0CF8E684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6FE2-1C95-2E4C-9689-9A6B48970C22}" type="datetimeFigureOut">
              <a:rPr lang="en-US" smtClean="0"/>
              <a:t>3/20/15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5D6-EC2A-FF40-95A6-D0CF8E6848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6FE2-1C95-2E4C-9689-9A6B48970C22}" type="datetimeFigureOut">
              <a:rPr lang="en-US" smtClean="0"/>
              <a:t>3/20/15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5D6-EC2A-FF40-95A6-D0CF8E68480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6FE2-1C95-2E4C-9689-9A6B48970C22}" type="datetimeFigureOut">
              <a:rPr lang="en-US" smtClean="0"/>
              <a:t>3/20/15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5D6-EC2A-FF40-95A6-D0CF8E684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6FE2-1C95-2E4C-9689-9A6B48970C22}" type="datetimeFigureOut">
              <a:rPr lang="en-US" smtClean="0"/>
              <a:t>3/20/15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5D6-EC2A-FF40-95A6-D0CF8E684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DC06FE2-1C95-2E4C-9689-9A6B48970C22}" type="datetimeFigureOut">
              <a:rPr lang="en-US" smtClean="0"/>
              <a:t>3/20/15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0FFA5D6-EC2A-FF40-95A6-D0CF8E684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DC06FE2-1C95-2E4C-9689-9A6B48970C22}" type="datetimeFigureOut">
              <a:rPr lang="en-US" smtClean="0"/>
              <a:t>3/20/15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0FFA5D6-EC2A-FF40-95A6-D0CF8E684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DC06FE2-1C95-2E4C-9689-9A6B48970C22}" type="datetimeFigureOut">
              <a:rPr lang="en-US" smtClean="0"/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0FFA5D6-EC2A-FF40-95A6-D0CF8E6848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Rise of Totalitarianism in Europe and Asia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8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25" y="817582"/>
            <a:ext cx="7480466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Holodomor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(Starvation by hunger)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52425" y="2119313"/>
            <a:ext cx="3200400" cy="360273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smtClean="0"/>
              <a:t>Stalin wanted to punish the Ukraine for wanting independence </a:t>
            </a:r>
          </a:p>
          <a:p>
            <a:r>
              <a:rPr lang="en-US" dirty="0" smtClean="0"/>
              <a:t>1932-33: forced starvation of Ukrainian people</a:t>
            </a:r>
          </a:p>
          <a:p>
            <a:pPr lvl="1"/>
            <a:r>
              <a:rPr lang="en-US" dirty="0" smtClean="0"/>
              <a:t>Soviet troops &amp; KGB stole all food and harvests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296831" y="2034578"/>
            <a:ext cx="3200400" cy="9225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Killed an estimated 7.5 million people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900" y="2957160"/>
            <a:ext cx="5088866" cy="368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7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977" y="817582"/>
            <a:ext cx="7573702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Hideki </a:t>
            </a:r>
            <a:r>
              <a:rPr lang="en-US" dirty="0" err="1" smtClean="0"/>
              <a:t>Tojo</a:t>
            </a:r>
            <a:r>
              <a:rPr lang="en-US" dirty="0" smtClean="0"/>
              <a:t> &amp; Hirohito and Militarism in Japan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088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“It goes without saying that when survival is threatened, </a:t>
            </a:r>
            <a:r>
              <a:rPr lang="en-US" sz="3200" b="1" dirty="0" err="1" smtClean="0">
                <a:solidFill>
                  <a:srgbClr val="FF0000"/>
                </a:solidFill>
              </a:rPr>
              <a:t>stuggles</a:t>
            </a:r>
            <a:r>
              <a:rPr lang="en-US" sz="3200" b="1" dirty="0" smtClean="0">
                <a:solidFill>
                  <a:srgbClr val="FF0000"/>
                </a:solidFill>
              </a:rPr>
              <a:t> erupt between peoples, and unfortunate wars between nations result”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–Hideki </a:t>
            </a:r>
            <a:r>
              <a:rPr lang="en-US" sz="3200" b="1" dirty="0" err="1" smtClean="0">
                <a:solidFill>
                  <a:srgbClr val="FF0000"/>
                </a:solidFill>
              </a:rPr>
              <a:t>Tojo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8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67152" y="414194"/>
            <a:ext cx="8228012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Hideki </a:t>
            </a:r>
            <a:r>
              <a:rPr lang="en-US" b="1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Tojo</a:t>
            </a:r>
            <a:endParaRPr lang="en-US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11267" name="Picture 3" descr="0058_l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5600" y="985694"/>
            <a:ext cx="3227388" cy="4525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295775" y="1355749"/>
            <a:ext cx="4422775" cy="4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b="1" dirty="0"/>
              <a:t>Country: </a:t>
            </a:r>
            <a:r>
              <a:rPr lang="en-US" sz="1600" dirty="0"/>
              <a:t>Japan</a:t>
            </a:r>
            <a:endParaRPr lang="en-US" sz="1600" b="1" dirty="0"/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b="1" dirty="0"/>
              <a:t>Type of Government:</a:t>
            </a:r>
            <a:r>
              <a:rPr lang="en-US" sz="1600" dirty="0"/>
              <a:t> Militarism</a:t>
            </a:r>
            <a:endParaRPr lang="en-US" sz="1600" b="1" dirty="0"/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b="1" dirty="0"/>
              <a:t>Goals and Ideas:</a:t>
            </a:r>
          </a:p>
          <a:p>
            <a:pPr lvl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600" dirty="0"/>
              <a:t>Though Japan had an emperor, the military had taken control of the government</a:t>
            </a:r>
          </a:p>
          <a:p>
            <a:pPr lvl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600" dirty="0"/>
              <a:t>Emperor Hirohito could not stand up to the powerful generals, but he was worshipped by the people, who often fought in his name</a:t>
            </a:r>
          </a:p>
          <a:p>
            <a:pPr lvl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600" dirty="0"/>
              <a:t>Industrialization of Japan, lending to a drive for raw materials – how do you get raw materials?  IMPERIALISM</a:t>
            </a:r>
          </a:p>
          <a:p>
            <a:pPr lvl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600" dirty="0"/>
              <a:t>Invasion of Korea, Manchuria, and the rest of China (the League of Nations did nothing)</a:t>
            </a:r>
          </a:p>
        </p:txBody>
      </p:sp>
      <p:pic>
        <p:nvPicPr>
          <p:cNvPr id="11269" name="Picture 5" descr="imag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2913" y="3497263"/>
            <a:ext cx="1562100" cy="2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16373" y="5576050"/>
            <a:ext cx="2765425" cy="5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b="1" dirty="0"/>
              <a:t>Hideki </a:t>
            </a:r>
            <a:r>
              <a:rPr lang="en-US" sz="1600" b="1" dirty="0" err="1"/>
              <a:t>Tojo</a:t>
            </a:r>
            <a:r>
              <a:rPr lang="en-US" sz="1600" b="1" dirty="0"/>
              <a:t>, Military Leader of Japan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873491" y="5848350"/>
            <a:ext cx="2073275" cy="48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b="1" dirty="0"/>
              <a:t>Hirohito, Emperor of Japan</a:t>
            </a:r>
          </a:p>
        </p:txBody>
      </p:sp>
    </p:spTree>
    <p:extLst>
      <p:ext uri="{BB962C8B-B14F-4D97-AF65-F5344CB8AC3E}">
        <p14:creationId xmlns:p14="http://schemas.microsoft.com/office/powerpoint/2010/main" val="142225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Hitler and Nazism in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“Any alliance whose purpose is not the intention to wage war is senseless and useless” 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–Adolf Hitler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90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047" y="688492"/>
            <a:ext cx="7654430" cy="7502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Hyperinflation: Weimar Republic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5" r="1459"/>
          <a:stretch/>
        </p:blipFill>
        <p:spPr>
          <a:xfrm>
            <a:off x="748047" y="1438720"/>
            <a:ext cx="3755530" cy="49200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577" y="1438720"/>
            <a:ext cx="3898900" cy="49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2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566277" y="482866"/>
            <a:ext cx="6185325" cy="1143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Adolf Hitler</a:t>
            </a:r>
            <a:b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1933</a:t>
            </a:r>
            <a:endParaRPr lang="en-US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10243" name="Picture 3" descr="hitler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788" y="1600200"/>
            <a:ext cx="3597275" cy="4525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056063" y="1447049"/>
            <a:ext cx="4422775" cy="473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b="1" dirty="0"/>
              <a:t>Country: </a:t>
            </a:r>
            <a:r>
              <a:rPr lang="en-US" sz="1600" dirty="0"/>
              <a:t>Germany</a:t>
            </a:r>
            <a:endParaRPr lang="en-US" sz="1600" b="1" dirty="0"/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b="1" dirty="0"/>
              <a:t>Type of Government:</a:t>
            </a:r>
            <a:r>
              <a:rPr lang="en-US" sz="1600" dirty="0"/>
              <a:t> Nazism (dictatorship)</a:t>
            </a:r>
            <a:endParaRPr lang="en-US" sz="1600" b="1" dirty="0"/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b="1" dirty="0"/>
              <a:t>Goals and Ideas:</a:t>
            </a:r>
          </a:p>
          <a:p>
            <a:pPr lvl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600" dirty="0"/>
              <a:t>Inflation and depression weakened the democratic government in Germany and allowed an opportunity for Hitler to rise to power</a:t>
            </a:r>
          </a:p>
          <a:p>
            <a:pPr lvl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600" dirty="0"/>
              <a:t>Believed the western powers had no intention of using force to maintain the Treaty of Versailles</a:t>
            </a:r>
          </a:p>
          <a:p>
            <a:pPr lvl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600" dirty="0">
                <a:solidFill>
                  <a:srgbClr val="FF6600"/>
                </a:solidFill>
              </a:rPr>
              <a:t>Anti-Semitism</a:t>
            </a:r>
            <a:r>
              <a:rPr lang="en-US" sz="1600" dirty="0"/>
              <a:t>: persecution of Jews</a:t>
            </a:r>
          </a:p>
          <a:p>
            <a:pPr lvl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600" dirty="0">
                <a:solidFill>
                  <a:srgbClr val="FF6600"/>
                </a:solidFill>
              </a:rPr>
              <a:t>Extreme nationalism</a:t>
            </a:r>
            <a:r>
              <a:rPr lang="en-US" sz="1600" dirty="0"/>
              <a:t>: National </a:t>
            </a:r>
            <a:r>
              <a:rPr lang="en-US" sz="1600" dirty="0" smtClean="0"/>
              <a:t>Socialist German Workers party </a:t>
            </a:r>
            <a:r>
              <a:rPr lang="en-US" sz="1600" dirty="0"/>
              <a:t>(</a:t>
            </a:r>
            <a:r>
              <a:rPr lang="en-US" sz="1600" dirty="0" smtClean="0"/>
              <a:t>aka: Nazi Party)</a:t>
            </a:r>
            <a:endParaRPr lang="en-US" sz="1600" dirty="0"/>
          </a:p>
          <a:p>
            <a:pPr lvl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600" dirty="0" smtClean="0">
                <a:solidFill>
                  <a:srgbClr val="FF6600"/>
                </a:solidFill>
              </a:rPr>
              <a:t>Lebensraum</a:t>
            </a:r>
            <a:r>
              <a:rPr lang="en-US" sz="1600" dirty="0"/>
              <a:t>: unite all German speaking </a:t>
            </a:r>
            <a:r>
              <a:rPr lang="en-US" sz="1600" dirty="0" smtClean="0"/>
              <a:t>nations</a:t>
            </a:r>
          </a:p>
          <a:p>
            <a:pPr lvl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600" dirty="0" smtClean="0"/>
              <a:t>Feared communism </a:t>
            </a:r>
            <a:endParaRPr lang="en-US" sz="1600" dirty="0"/>
          </a:p>
        </p:txBody>
      </p:sp>
      <p:pic>
        <p:nvPicPr>
          <p:cNvPr id="10245" name="Picture 5" descr="nazis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2875" y="66676"/>
            <a:ext cx="1381125" cy="135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86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63" y="449256"/>
            <a:ext cx="6965245" cy="1202485"/>
          </a:xfrm>
        </p:spPr>
        <p:txBody>
          <a:bodyPr/>
          <a:lstStyle/>
          <a:p>
            <a:r>
              <a:rPr lang="en-US" dirty="0" smtClean="0"/>
              <a:t>Germany under Hitler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06970" y="1651741"/>
            <a:ext cx="2807109" cy="429736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dirty="0" smtClean="0"/>
              <a:t>Used Nazi “storm troopers” to battle political opponents</a:t>
            </a:r>
          </a:p>
          <a:p>
            <a:r>
              <a:rPr lang="en-US" i="1" dirty="0" smtClean="0"/>
              <a:t>Book: Mein </a:t>
            </a:r>
            <a:r>
              <a:rPr lang="en-US" i="1" dirty="0" err="1" smtClean="0"/>
              <a:t>Kampf</a:t>
            </a:r>
            <a:r>
              <a:rPr lang="en-US" i="1" dirty="0" smtClean="0"/>
              <a:t> </a:t>
            </a:r>
            <a:r>
              <a:rPr lang="en-US" dirty="0" smtClean="0"/>
              <a:t>(My Struggle)</a:t>
            </a:r>
            <a:r>
              <a:rPr lang="en-US" dirty="0" smtClean="0">
                <a:solidFill>
                  <a:srgbClr val="008000"/>
                </a:solidFill>
              </a:rPr>
              <a:t>[Claimed </a:t>
            </a:r>
            <a:r>
              <a:rPr lang="en-US" dirty="0">
                <a:solidFill>
                  <a:srgbClr val="008000"/>
                </a:solidFill>
              </a:rPr>
              <a:t>Germany didn’t lose war: was instead, betrayed by conspiracy of Marxist, Jews, and corrupt business &amp; political </a:t>
            </a:r>
            <a:r>
              <a:rPr lang="en-US" dirty="0" smtClean="0">
                <a:solidFill>
                  <a:srgbClr val="008000"/>
                </a:solidFill>
              </a:rPr>
              <a:t>leaders]</a:t>
            </a:r>
            <a:endParaRPr lang="en-US" dirty="0">
              <a:solidFill>
                <a:srgbClr val="008000"/>
              </a:solidFill>
            </a:endParaRP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474200" y="1495975"/>
            <a:ext cx="2625665" cy="464447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Controlled all aspects of German life </a:t>
            </a:r>
          </a:p>
          <a:p>
            <a:r>
              <a:rPr lang="en-US" dirty="0" smtClean="0"/>
              <a:t>Hitler Youth</a:t>
            </a:r>
          </a:p>
          <a:p>
            <a:r>
              <a:rPr lang="en-US" dirty="0" smtClean="0"/>
              <a:t>Rewarded women for having pure Aryan race children</a:t>
            </a:r>
          </a:p>
          <a:p>
            <a:r>
              <a:rPr lang="en-US" dirty="0" smtClean="0"/>
              <a:t>Burned books</a:t>
            </a:r>
          </a:p>
          <a:p>
            <a:r>
              <a:rPr lang="en-US" dirty="0"/>
              <a:t>C</a:t>
            </a:r>
            <a:r>
              <a:rPr lang="en-US" dirty="0" smtClean="0"/>
              <a:t>reated state church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865" y="2470097"/>
            <a:ext cx="3044135" cy="438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4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7062"/>
            <a:ext cx="6965245" cy="889403"/>
          </a:xfrm>
        </p:spPr>
        <p:txBody>
          <a:bodyPr/>
          <a:lstStyle/>
          <a:p>
            <a:r>
              <a:rPr lang="en-US" dirty="0" smtClean="0"/>
              <a:t>Nazi Book Burning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036" y="3634211"/>
            <a:ext cx="5710889" cy="301662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7648" y="2341477"/>
            <a:ext cx="3646352" cy="41075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3668" y="1376465"/>
            <a:ext cx="540265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Dort </a:t>
            </a:r>
            <a:r>
              <a:rPr lang="en-US" b="1" i="1" dirty="0" err="1" smtClean="0">
                <a:solidFill>
                  <a:srgbClr val="FF0000"/>
                </a:solidFill>
              </a:rPr>
              <a:t>wo</a:t>
            </a:r>
            <a:r>
              <a:rPr lang="en-US" b="1" i="1" dirty="0" smtClean="0">
                <a:solidFill>
                  <a:srgbClr val="FF0000"/>
                </a:solidFill>
              </a:rPr>
              <a:t> man </a:t>
            </a:r>
            <a:r>
              <a:rPr lang="en-US" b="1" i="1" dirty="0" err="1" smtClean="0">
                <a:solidFill>
                  <a:srgbClr val="FF0000"/>
                </a:solidFill>
              </a:rPr>
              <a:t>Bücher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verbrennt</a:t>
            </a:r>
            <a:r>
              <a:rPr lang="en-US" b="1" i="1" dirty="0" smtClean="0">
                <a:solidFill>
                  <a:srgbClr val="FF0000"/>
                </a:solidFill>
              </a:rPr>
              <a:t>, </a:t>
            </a:r>
            <a:r>
              <a:rPr lang="en-US" b="1" i="1" dirty="0" err="1" smtClean="0">
                <a:solidFill>
                  <a:srgbClr val="FF0000"/>
                </a:solidFill>
              </a:rPr>
              <a:t>verbrennt</a:t>
            </a:r>
            <a:r>
              <a:rPr lang="en-US" b="1" i="1" dirty="0" smtClean="0">
                <a:solidFill>
                  <a:srgbClr val="FF0000"/>
                </a:solidFill>
              </a:rPr>
              <a:t> man </a:t>
            </a:r>
            <a:r>
              <a:rPr lang="en-US" b="1" i="1" dirty="0" err="1" smtClean="0">
                <a:solidFill>
                  <a:srgbClr val="FF0000"/>
                </a:solidFill>
              </a:rPr>
              <a:t>auch</a:t>
            </a:r>
            <a:r>
              <a:rPr lang="en-US" b="1" i="1" dirty="0" smtClean="0">
                <a:solidFill>
                  <a:srgbClr val="FF0000"/>
                </a:solidFill>
              </a:rPr>
              <a:t> am </a:t>
            </a:r>
            <a:r>
              <a:rPr lang="en-US" b="1" i="1" dirty="0" err="1" smtClean="0">
                <a:solidFill>
                  <a:srgbClr val="FF0000"/>
                </a:solidFill>
              </a:rPr>
              <a:t>Ende</a:t>
            </a:r>
            <a:r>
              <a:rPr lang="en-US" b="1" i="1" dirty="0" smtClean="0">
                <a:solidFill>
                  <a:srgbClr val="FF0000"/>
                </a:solidFill>
              </a:rPr>
              <a:t> Menschen.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(Where they have burned books, they will end in burning human beings.)</a:t>
            </a:r>
          </a:p>
          <a:p>
            <a:pPr algn="ctr"/>
            <a:r>
              <a:rPr lang="en-US" dirty="0" smtClean="0"/>
              <a:t>-Quoted by Heinrich Heine (German Jew and romantic poet) in 1823</a:t>
            </a:r>
          </a:p>
        </p:txBody>
      </p:sp>
    </p:spTree>
    <p:extLst>
      <p:ext uri="{BB962C8B-B14F-4D97-AF65-F5344CB8AC3E}">
        <p14:creationId xmlns:p14="http://schemas.microsoft.com/office/powerpoint/2010/main" val="348523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09111" y="678407"/>
            <a:ext cx="63496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/>
              <a:t>The </a:t>
            </a:r>
            <a:r>
              <a:rPr lang="en-US" sz="3200" b="1" i="1" dirty="0"/>
              <a:t>Nazis came first for the Communists. But I wasn’t a communist, so I didn’t speak up. Then they came for the Jews, but I wasn’t a Jew so I didn’t speak up…Then they came for the Catholics, but I was a Protestant so I didn’t speak up. Then they came for me. By that time, there was no one left to speak up</a:t>
            </a:r>
            <a:r>
              <a:rPr lang="en-US" sz="3200" b="1" i="1" dirty="0" smtClean="0"/>
              <a:t>.</a:t>
            </a:r>
            <a:r>
              <a:rPr lang="en-US" sz="2000" b="1" i="1" dirty="0" smtClean="0"/>
              <a:t> </a:t>
            </a:r>
          </a:p>
          <a:p>
            <a:pPr algn="ctr"/>
            <a:r>
              <a:rPr lang="en-US" sz="2000" dirty="0" smtClean="0"/>
              <a:t>–</a:t>
            </a:r>
            <a:r>
              <a:rPr lang="en-US" sz="2000" dirty="0"/>
              <a:t>Martin </a:t>
            </a:r>
            <a:r>
              <a:rPr lang="en-US" sz="2000" dirty="0" err="1" smtClean="0"/>
              <a:t>Niermoller</a:t>
            </a:r>
            <a:r>
              <a:rPr lang="en-US" sz="2000" dirty="0" smtClean="0"/>
              <a:t> (Lutheran minister who preached against Nazi policy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7495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273" y="817582"/>
            <a:ext cx="7709758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Stalin and Communism in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“One death is a tragedy, one million deaths is a statistic”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-Joseph Stalin 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70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-127000"/>
            <a:ext cx="8224838" cy="1700213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Joseph Stalin</a:t>
            </a:r>
            <a:br>
              <a:rPr lang="en-US" sz="5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1924</a:t>
            </a:r>
            <a:endParaRPr lang="en-US" sz="5400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8195" name="Picture 3" descr="stalin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638" y="1700213"/>
            <a:ext cx="3910012" cy="426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087813" y="916277"/>
            <a:ext cx="4424362" cy="531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14338" defTabSz="828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28675" defTabSz="828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44600" defTabSz="828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658938" defTabSz="8286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b="1" dirty="0"/>
              <a:t>Country: </a:t>
            </a:r>
            <a:r>
              <a:rPr lang="en-US" sz="1600" dirty="0"/>
              <a:t>Soviet Union</a:t>
            </a:r>
            <a:endParaRPr lang="en-US" sz="1600" b="1" dirty="0"/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b="1" dirty="0"/>
              <a:t>Type of Government: </a:t>
            </a:r>
            <a:r>
              <a:rPr lang="en-US" sz="1600" dirty="0"/>
              <a:t>Communism (dictatorship)</a:t>
            </a:r>
            <a:endParaRPr lang="en-US" sz="1600" b="1" dirty="0"/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b="1" dirty="0"/>
              <a:t>Goals and Ideas:</a:t>
            </a:r>
          </a:p>
          <a:p>
            <a:pPr lvl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500" dirty="0"/>
              <a:t>Crushed opponents and took control after Lenin</a:t>
            </a:r>
            <a:r>
              <a:rPr lang="ja-JP" altLang="en-US" sz="1500" dirty="0">
                <a:latin typeface="Arial"/>
              </a:rPr>
              <a:t>’</a:t>
            </a:r>
            <a:r>
              <a:rPr lang="en-US" sz="1500" dirty="0"/>
              <a:t>s death</a:t>
            </a:r>
          </a:p>
          <a:p>
            <a:pPr lvl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500" dirty="0"/>
              <a:t>Held absolute authority; suppressed resistance</a:t>
            </a:r>
          </a:p>
          <a:p>
            <a:pPr lvl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500" dirty="0">
                <a:solidFill>
                  <a:srgbClr val="D55F14"/>
                </a:solidFill>
              </a:rPr>
              <a:t>Brought his country to world power status but imposed upon it one of the most ruthless regimes in history</a:t>
            </a:r>
          </a:p>
          <a:p>
            <a:pPr lvl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500" b="1" dirty="0"/>
              <a:t>New Economic Policies (NEP)</a:t>
            </a:r>
          </a:p>
          <a:p>
            <a:pPr lvl="2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300" dirty="0"/>
              <a:t>Collectivization: exported seized goods and gained enough capital to finance a massive industrialization drive</a:t>
            </a:r>
          </a:p>
          <a:p>
            <a:pPr lvl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500" b="1" dirty="0" smtClean="0"/>
              <a:t>The </a:t>
            </a:r>
            <a:r>
              <a:rPr lang="en-US" sz="1500" b="1" dirty="0"/>
              <a:t>Great Purges:</a:t>
            </a:r>
            <a:r>
              <a:rPr lang="en-US" sz="1500" dirty="0"/>
              <a:t> KGB = secret police killed thousands of army officers and prominent Bolsheviks who opposed Stalin</a:t>
            </a:r>
          </a:p>
          <a:p>
            <a:pPr lvl="1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500" dirty="0"/>
              <a:t>Feared the growing power of Nazi Germany</a:t>
            </a:r>
          </a:p>
        </p:txBody>
      </p:sp>
      <p:pic>
        <p:nvPicPr>
          <p:cNvPr id="8197" name="Picture 5" descr="Communis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1913" y="249238"/>
            <a:ext cx="13239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09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18157</TotalTime>
  <Words>612</Words>
  <Application>Microsoft Macintosh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Pushpin</vt:lpstr>
      <vt:lpstr>Rise of Totalitarianism in Europe and Asia </vt:lpstr>
      <vt:lpstr>Hitler and Nazism in Germany</vt:lpstr>
      <vt:lpstr>Hyperinflation: Weimar Republic </vt:lpstr>
      <vt:lpstr>Adolf Hitler 1933</vt:lpstr>
      <vt:lpstr>Germany under Hitler</vt:lpstr>
      <vt:lpstr>Nazi Book Burning </vt:lpstr>
      <vt:lpstr>PowerPoint Presentation</vt:lpstr>
      <vt:lpstr>Stalin and Communism in Russia</vt:lpstr>
      <vt:lpstr>Joseph Stalin 1924</vt:lpstr>
      <vt:lpstr>The Holodomor  (Starvation by hunger)</vt:lpstr>
      <vt:lpstr>Hideki Tojo &amp; Hirohito and Militarism in Japan  </vt:lpstr>
      <vt:lpstr>Hideki Tojo</vt:lpstr>
    </vt:vector>
  </TitlesOfParts>
  <Manager/>
  <Company>Bend-La Pine Schools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of Totalitarianism in Europe and Asia </dc:title>
  <dc:subject/>
  <dc:creator>BLS User</dc:creator>
  <cp:keywords/>
  <dc:description/>
  <cp:lastModifiedBy>BLS User</cp:lastModifiedBy>
  <cp:revision>12</cp:revision>
  <dcterms:created xsi:type="dcterms:W3CDTF">2014-03-04T00:07:58Z</dcterms:created>
  <dcterms:modified xsi:type="dcterms:W3CDTF">2015-03-31T14:57:51Z</dcterms:modified>
  <cp:category/>
</cp:coreProperties>
</file>